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58" r:id="rId4"/>
    <p:sldId id="259" r:id="rId5"/>
    <p:sldId id="265" r:id="rId6"/>
    <p:sldId id="260" r:id="rId7"/>
    <p:sldId id="261" r:id="rId8"/>
    <p:sldId id="262" r:id="rId9"/>
    <p:sldId id="263" r:id="rId10"/>
    <p:sldId id="266"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17" autoAdjust="0"/>
  </p:normalViewPr>
  <p:slideViewPr>
    <p:cSldViewPr snapToGrid="0" snapToObjects="1">
      <p:cViewPr varScale="1">
        <p:scale>
          <a:sx n="71" d="100"/>
          <a:sy n="71" d="100"/>
        </p:scale>
        <p:origin x="-215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737E8E-BBED-0F44-A4E9-F90C61CC95E8}" type="datetimeFigureOut">
              <a:rPr lang="en-US" smtClean="0"/>
              <a:t>4/18/12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5E7F5F-9DA4-C34A-BBC5-3140F7F931AA}" type="slidenum">
              <a:rPr lang="en-US" smtClean="0"/>
              <a:t>‹#›</a:t>
            </a:fld>
            <a:endParaRPr lang="en-US"/>
          </a:p>
        </p:txBody>
      </p:sp>
    </p:spTree>
    <p:extLst>
      <p:ext uri="{BB962C8B-B14F-4D97-AF65-F5344CB8AC3E}">
        <p14:creationId xmlns:p14="http://schemas.microsoft.com/office/powerpoint/2010/main" val="1575520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²"/>
            </a:pPr>
            <a:r>
              <a:rPr lang="en-US" sz="1200" kern="1200" dirty="0" smtClean="0">
                <a:solidFill>
                  <a:schemeClr val="tx1"/>
                </a:solidFill>
                <a:latin typeface="+mn-lt"/>
                <a:ea typeface="+mn-ea"/>
                <a:cs typeface="+mn-cs"/>
              </a:rPr>
              <a:t>The FBI defines terrorism as the unlawful use of force or violence against persons or property to intimidate or coerce a government, the civilian population, or any segment thereof, in furtherance of political or social objectives. Cyber-terrorism could thus be defined as the use of computing resources to intimidate or coerce others. An example of cyber-terrorism could be hacking into a hospital computer system and changing someone's medicine prescription to a lethal dosage as an act of revenge. It sounds far fetched, but these things can and do happen. </a:t>
            </a:r>
            <a:r>
              <a:rPr lang="en-US" dirty="0" smtClean="0"/>
              <a:t>Hacking groups are typically loosely affiliated, rapidly expanding (which makes them very dangerous), include members from around the world and the number of members range from tens to thousands;</a:t>
            </a:r>
            <a:r>
              <a:rPr lang="en-US" baseline="0" dirty="0" smtClean="0"/>
              <a:t> </a:t>
            </a:r>
            <a:r>
              <a:rPr lang="en-US" dirty="0" smtClean="0"/>
              <a:t>Hacked data is irrelevant, biased and unreliable for auditors and accountants, which can potentially cost thousands</a:t>
            </a:r>
            <a:r>
              <a:rPr lang="en-US" baseline="0" dirty="0" smtClean="0"/>
              <a:t> to the companies. </a:t>
            </a:r>
            <a:endParaRPr lang="en-US" dirty="0" smtClean="0"/>
          </a:p>
          <a:p>
            <a:pPr>
              <a:buFont typeface="Wingdings" charset="2"/>
              <a:buChar char="²"/>
            </a:pPr>
            <a:endParaRPr lang="en-US" dirty="0" smtClean="0"/>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2</a:t>
            </a:fld>
            <a:endParaRPr lang="en-US"/>
          </a:p>
        </p:txBody>
      </p:sp>
    </p:spTree>
    <p:extLst>
      <p:ext uri="{BB962C8B-B14F-4D97-AF65-F5344CB8AC3E}">
        <p14:creationId xmlns:p14="http://schemas.microsoft.com/office/powerpoint/2010/main" val="2395735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Our</a:t>
            </a:r>
            <a:r>
              <a:rPr lang="en-US" baseline="0" dirty="0" smtClean="0"/>
              <a:t> group decided to explore this topic because we think that government’s role in cracking down cyber terrorism is very important. Since the number of attacks by hackers is increasing, it is very important that each organization that is publicly funded has </a:t>
            </a:r>
            <a:r>
              <a:rPr lang="en-US" sz="1200" kern="1200" dirty="0" smtClean="0">
                <a:solidFill>
                  <a:schemeClr val="tx1"/>
                </a:solidFill>
                <a:effectLst/>
                <a:latin typeface="+mn-lt"/>
                <a:ea typeface="+mn-ea"/>
                <a:cs typeface="+mn-cs"/>
              </a:rPr>
              <a:t>an effective internal control system that includes countermeasures to prevent, detect and correct breaches. We are facing a </a:t>
            </a:r>
            <a:r>
              <a:rPr lang="en-US" sz="1200" kern="1200" dirty="0" err="1" smtClean="0">
                <a:solidFill>
                  <a:schemeClr val="tx1"/>
                </a:solidFill>
                <a:effectLst/>
                <a:latin typeface="+mn-lt"/>
                <a:ea typeface="+mn-ea"/>
                <a:cs typeface="+mn-cs"/>
              </a:rPr>
              <a:t>cyberwar</a:t>
            </a:r>
            <a:r>
              <a:rPr lang="en-US" sz="1200" kern="1200" dirty="0" smtClean="0">
                <a:solidFill>
                  <a:schemeClr val="tx1"/>
                </a:solidFill>
                <a:effectLst/>
                <a:latin typeface="+mn-lt"/>
                <a:ea typeface="+mn-ea"/>
                <a:cs typeface="+mn-cs"/>
              </a:rPr>
              <a:t> from both domestic and international terrorists and that makes it difficult to create a one size fits all countermeasure. Nevertheless, governments need to take responsibility and crack down on these cyber terrors. </a:t>
            </a:r>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3</a:t>
            </a:fld>
            <a:endParaRPr lang="en-US"/>
          </a:p>
        </p:txBody>
      </p:sp>
    </p:spTree>
    <p:extLst>
      <p:ext uri="{BB962C8B-B14F-4D97-AF65-F5344CB8AC3E}">
        <p14:creationId xmlns:p14="http://schemas.microsoft.com/office/powerpoint/2010/main" val="3708421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4</a:t>
            </a:fld>
            <a:endParaRPr lang="en-US"/>
          </a:p>
        </p:txBody>
      </p:sp>
    </p:spTree>
    <p:extLst>
      <p:ext uri="{BB962C8B-B14F-4D97-AF65-F5344CB8AC3E}">
        <p14:creationId xmlns:p14="http://schemas.microsoft.com/office/powerpoint/2010/main" val="3100557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Many members of Anonymous are motivated by freedom of information. Technically, the group is open to all and has no boundaries to participation. Authority and order within the group come in form of policies, ethical sensibilities and norms, which develop over time and ‘often continuously formed and reformed in reaction to historical events’.</a:t>
            </a:r>
            <a:r>
              <a:rPr lang="en-US" sz="1200" kern="1200" baseline="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Recently they hacked into the networks of </a:t>
            </a:r>
            <a:r>
              <a:rPr lang="en-US" sz="1200" kern="1200" dirty="0" err="1" smtClean="0">
                <a:solidFill>
                  <a:schemeClr val="tx1"/>
                </a:solidFill>
                <a:effectLst/>
                <a:latin typeface="+mn-lt"/>
                <a:ea typeface="+mn-ea"/>
                <a:cs typeface="+mn-cs"/>
              </a:rPr>
              <a:t>Stratfor</a:t>
            </a:r>
            <a:r>
              <a:rPr lang="en-US" sz="1200" kern="1200" dirty="0" smtClean="0">
                <a:solidFill>
                  <a:schemeClr val="tx1"/>
                </a:solidFill>
                <a:effectLst/>
                <a:latin typeface="+mn-lt"/>
                <a:ea typeface="+mn-ea"/>
                <a:cs typeface="+mn-cs"/>
              </a:rPr>
              <a:t>, a security news site. Hackers associated with Anonymous have apparently stolen subscriber information, including names and credit cards from the security news site of </a:t>
            </a:r>
            <a:r>
              <a:rPr lang="en-US" sz="1200" kern="1200" dirty="0" err="1" smtClean="0">
                <a:solidFill>
                  <a:schemeClr val="tx1"/>
                </a:solidFill>
                <a:effectLst/>
                <a:latin typeface="+mn-lt"/>
                <a:ea typeface="+mn-ea"/>
                <a:cs typeface="+mn-cs"/>
              </a:rPr>
              <a:t>Stratfor</a:t>
            </a:r>
            <a:r>
              <a:rPr lang="en-US" sz="1200" kern="1200" dirty="0" smtClean="0">
                <a:solidFill>
                  <a:schemeClr val="tx1"/>
                </a:solidFill>
                <a:effectLst/>
                <a:latin typeface="+mn-lt"/>
                <a:ea typeface="+mn-ea"/>
                <a:cs typeface="+mn-cs"/>
              </a:rPr>
              <a:t>.</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5</a:t>
            </a:fld>
            <a:endParaRPr lang="en-US"/>
          </a:p>
        </p:txBody>
      </p:sp>
    </p:spTree>
    <p:extLst>
      <p:ext uri="{BB962C8B-B14F-4D97-AF65-F5344CB8AC3E}">
        <p14:creationId xmlns:p14="http://schemas.microsoft.com/office/powerpoint/2010/main" val="583050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Lulzsec</a:t>
            </a:r>
            <a:r>
              <a:rPr lang="en-US" sz="1200" kern="1200" dirty="0" smtClean="0">
                <a:solidFill>
                  <a:schemeClr val="tx1"/>
                </a:solidFill>
                <a:effectLst/>
                <a:latin typeface="+mn-lt"/>
                <a:ea typeface="+mn-ea"/>
                <a:cs typeface="+mn-cs"/>
              </a:rPr>
              <a:t> is a smaller hacking group compared to Anonymous but they have also been able to perform as significant damages as Anonymous. They are famous for attacks against AT&amp;T,</a:t>
            </a:r>
            <a:r>
              <a:rPr lang="en-US" sz="1200" kern="1200" baseline="0" dirty="0" smtClean="0">
                <a:solidFill>
                  <a:schemeClr val="tx1"/>
                </a:solidFill>
                <a:effectLst/>
                <a:latin typeface="+mn-lt"/>
                <a:ea typeface="+mn-ea"/>
                <a:cs typeface="+mn-cs"/>
              </a:rPr>
              <a:t> Sony, Disney, Viacom, </a:t>
            </a:r>
            <a:r>
              <a:rPr lang="en-US" sz="1200" kern="1200" baseline="0" dirty="0" err="1" smtClean="0">
                <a:solidFill>
                  <a:schemeClr val="tx1"/>
                </a:solidFill>
                <a:effectLst/>
                <a:latin typeface="+mn-lt"/>
                <a:ea typeface="+mn-ea"/>
                <a:cs typeface="+mn-cs"/>
              </a:rPr>
              <a:t>Nato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AOL and many other private</a:t>
            </a:r>
            <a:r>
              <a:rPr lang="en-US" sz="1200" kern="1200" baseline="0" dirty="0" smtClean="0">
                <a:solidFill>
                  <a:schemeClr val="tx1"/>
                </a:solidFill>
                <a:effectLst/>
                <a:latin typeface="+mn-lt"/>
                <a:ea typeface="+mn-ea"/>
                <a:cs typeface="+mn-cs"/>
              </a:rPr>
              <a:t> and public organizations.</a:t>
            </a:r>
            <a:r>
              <a:rPr lang="en-US" sz="1200" kern="1200" dirty="0" smtClean="0">
                <a:solidFill>
                  <a:schemeClr val="tx1"/>
                </a:solidFill>
                <a:effectLst/>
                <a:latin typeface="+mn-lt"/>
                <a:ea typeface="+mn-ea"/>
                <a:cs typeface="+mn-cs"/>
              </a:rPr>
              <a:t> Big score for </a:t>
            </a:r>
            <a:r>
              <a:rPr lang="en-US" sz="1200" kern="1200" dirty="0" err="1" smtClean="0">
                <a:solidFill>
                  <a:schemeClr val="tx1"/>
                </a:solidFill>
                <a:effectLst/>
                <a:latin typeface="+mn-lt"/>
                <a:ea typeface="+mn-ea"/>
                <a:cs typeface="+mn-cs"/>
              </a:rPr>
              <a:t>Lulzsec</a:t>
            </a:r>
            <a:r>
              <a:rPr lang="en-US" sz="1200" kern="1200" dirty="0" smtClean="0">
                <a:solidFill>
                  <a:schemeClr val="tx1"/>
                </a:solidFill>
                <a:effectLst/>
                <a:latin typeface="+mn-lt"/>
                <a:ea typeface="+mn-ea"/>
                <a:cs typeface="+mn-cs"/>
              </a:rPr>
              <a:t> was when they successfully attacked and compromised the Central Intelligence Agency website.</a:t>
            </a:r>
            <a:r>
              <a:rPr lang="en-US" dirty="0" smtClean="0">
                <a:effectLst/>
              </a:rPr>
              <a:t> </a:t>
            </a:r>
            <a:r>
              <a:rPr lang="en-US" sz="1200" kern="1200" dirty="0" smtClean="0">
                <a:solidFill>
                  <a:schemeClr val="tx1"/>
                </a:solidFill>
                <a:effectLst/>
                <a:latin typeface="+mn-lt"/>
                <a:ea typeface="+mn-ea"/>
                <a:cs typeface="+mn-cs"/>
              </a:rPr>
              <a:t>Some security professionals claim that LulzSec helped raise the public awareness about the inefficiency of current protection against hackers and lack of security controls in many high-profile organizations.</a:t>
            </a:r>
          </a:p>
          <a:p>
            <a:r>
              <a:rPr lang="en-US" dirty="0" smtClean="0"/>
              <a:t>Picture: the</a:t>
            </a:r>
            <a:r>
              <a:rPr lang="en-US" baseline="0" dirty="0" smtClean="0"/>
              <a:t> way PBS website looked after </a:t>
            </a:r>
            <a:r>
              <a:rPr lang="en-US" baseline="0" dirty="0" err="1" smtClean="0"/>
              <a:t>Lulzsec</a:t>
            </a:r>
            <a:r>
              <a:rPr lang="en-US" baseline="0" dirty="0" smtClean="0"/>
              <a:t> hacked it in retaliation against the network for a “Frontline” documentary about </a:t>
            </a:r>
            <a:r>
              <a:rPr lang="en-US" baseline="0" dirty="0" err="1" smtClean="0"/>
              <a:t>wikileaks</a:t>
            </a:r>
            <a:r>
              <a:rPr lang="en-US" baseline="0" dirty="0" smtClean="0"/>
              <a:t>. </a:t>
            </a:r>
            <a:r>
              <a:rPr lang="en-US" sz="1200" kern="1200" dirty="0" smtClean="0">
                <a:solidFill>
                  <a:schemeClr val="tx1"/>
                </a:solidFill>
                <a:effectLst/>
                <a:latin typeface="+mn-lt"/>
                <a:ea typeface="+mn-ea"/>
                <a:cs typeface="+mn-cs"/>
              </a:rPr>
              <a:t>Unlike other cybercriminals and affiliated groups, LulzSec did not </a:t>
            </a:r>
            <a:r>
              <a:rPr lang="en-US" sz="1200" kern="1200" dirty="0" err="1" smtClean="0">
                <a:solidFill>
                  <a:schemeClr val="tx1"/>
                </a:solidFill>
                <a:effectLst/>
                <a:latin typeface="+mn-lt"/>
                <a:ea typeface="+mn-ea"/>
                <a:cs typeface="+mn-cs"/>
              </a:rPr>
              <a:t>participiate</a:t>
            </a:r>
            <a:r>
              <a:rPr lang="en-US" sz="1200" kern="1200" dirty="0" smtClean="0">
                <a:solidFill>
                  <a:schemeClr val="tx1"/>
                </a:solidFill>
                <a:effectLst/>
                <a:latin typeface="+mn-lt"/>
                <a:ea typeface="+mn-ea"/>
                <a:cs typeface="+mn-cs"/>
              </a:rPr>
              <a:t> in selling hacked information. Instead LulzSec was involved in posting it to public forums because they believed it should be free and available to everyone. The group’s agenda can be summarized by the following question which they asked after one of their attacks: ‘Why do you put such faith in a company that allows itself to become open to these simple attacks?’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6</a:t>
            </a:fld>
            <a:endParaRPr lang="en-US"/>
          </a:p>
        </p:txBody>
      </p:sp>
    </p:spTree>
    <p:extLst>
      <p:ext uri="{BB962C8B-B14F-4D97-AF65-F5344CB8AC3E}">
        <p14:creationId xmlns:p14="http://schemas.microsoft.com/office/powerpoint/2010/main" val="3306244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terms of membership, Red Hacker Alliance is believed to the largest hacking group in the world with approximately 80,000 hackers worldwide. Red Hacker Alliance was formed in response to the 1998 ethnic riots in Indonesia. The Indonesian nationals were unfairly blaming the Chinese community for their country’s bad economic conditions. Indonesian citizens turned to violence, killing many Chinese nationals, destroying their homes and businesses along the way. In retaliation, several Chinese individual hackers formed the “Chinese Hacker Emergency Conference Center” in which they began conducting denial-of-service attacks against Indonesian domestic businesses and hacking Indonesian government websites. </a:t>
            </a:r>
            <a:r>
              <a:rPr lang="en-US" sz="1200" dirty="0" smtClean="0"/>
              <a:t>Many consider affiliation of Chinese government to RHA;</a:t>
            </a:r>
          </a:p>
          <a:p>
            <a:pPr>
              <a:buFont typeface="Arial"/>
              <a:buChar char="•"/>
            </a:pPr>
            <a:r>
              <a:rPr lang="en-US" sz="1200" dirty="0" smtClean="0"/>
              <a:t>Since it’s origination RHA has been involved in at least five major cyber conflicts;</a:t>
            </a:r>
          </a:p>
          <a:p>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7</a:t>
            </a:fld>
            <a:endParaRPr lang="en-US"/>
          </a:p>
        </p:txBody>
      </p:sp>
    </p:spTree>
    <p:extLst>
      <p:ext uri="{BB962C8B-B14F-4D97-AF65-F5344CB8AC3E}">
        <p14:creationId xmlns:p14="http://schemas.microsoft.com/office/powerpoint/2010/main" val="3644471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One of Red Hackers Alliance most recent attacks was in 2008 when they successful breached the CNN system. The attack happened because the group, at the time, believed that westerns news network, including CNN, were purposefully distorting news stories concerning China, its peoples and its interests.</a:t>
            </a:r>
            <a:r>
              <a:rPr lang="en-US" dirty="0" smtClean="0">
                <a:effectLst/>
              </a:rPr>
              <a:t> </a:t>
            </a:r>
            <a:r>
              <a:rPr lang="en-US" sz="1200" kern="1200" dirty="0" smtClean="0">
                <a:solidFill>
                  <a:schemeClr val="tx1"/>
                </a:solidFill>
                <a:effectLst/>
                <a:latin typeface="+mn-lt"/>
                <a:ea typeface="+mn-ea"/>
                <a:cs typeface="+mn-cs"/>
              </a:rPr>
              <a:t>The intentions of this group are a real threat to IT security in the Western nations and information security personnel should familiarize themselves with them. Red Hacker Alliance has recently increased their numbers when the hacking group Hanker Union amalgamated with them. In 2001 it announced and encouraged its members via the homepage message on it website to attack the networks of government and business organizations in the United States. At one point it even played a game of one-upmanship, where one hacker executes an attack and another hacker follows with an even bigger attack (Harris, 2001). Since declaring war on the United States and it business organizations, The group has claimed responsibility for attacks against the US Geological Survey, NASA, Cornell University and more than 100 other US government and business sites since 30 April of that year</a:t>
            </a:r>
            <a:r>
              <a:rPr lang="en-US" dirty="0" smtClean="0">
                <a:effectLst/>
              </a:rPr>
              <a:t> . </a:t>
            </a:r>
            <a:endParaRPr lang="en-US" dirty="0"/>
          </a:p>
        </p:txBody>
      </p:sp>
      <p:sp>
        <p:nvSpPr>
          <p:cNvPr id="4" name="Slide Number Placeholder 3"/>
          <p:cNvSpPr>
            <a:spLocks noGrp="1"/>
          </p:cNvSpPr>
          <p:nvPr>
            <p:ph type="sldNum" sz="quarter" idx="10"/>
          </p:nvPr>
        </p:nvSpPr>
        <p:spPr/>
        <p:txBody>
          <a:bodyPr/>
          <a:lstStyle/>
          <a:p>
            <a:fld id="{ED5E7F5F-9DA4-C34A-BBC5-3140F7F931AA}" type="slidenum">
              <a:rPr lang="en-US" smtClean="0"/>
              <a:t>8</a:t>
            </a:fld>
            <a:endParaRPr lang="en-US"/>
          </a:p>
        </p:txBody>
      </p:sp>
    </p:spTree>
    <p:extLst>
      <p:ext uri="{BB962C8B-B14F-4D97-AF65-F5344CB8AC3E}">
        <p14:creationId xmlns:p14="http://schemas.microsoft.com/office/powerpoint/2010/main" val="1958844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April 18,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April 18,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April 18,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April 18,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April 18,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April 18,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April 18,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April 18,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April 18,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April 18, 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April 18,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April 18, 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Cracking down on international </a:t>
            </a:r>
            <a:r>
              <a:rPr lang="en-US" dirty="0" err="1" smtClean="0"/>
              <a:t>cyberterrorism</a:t>
            </a:r>
            <a:endParaRPr lang="en-US" dirty="0"/>
          </a:p>
        </p:txBody>
      </p:sp>
      <p:sp>
        <p:nvSpPr>
          <p:cNvPr id="3" name="Subtitle 2"/>
          <p:cNvSpPr>
            <a:spLocks noGrp="1"/>
          </p:cNvSpPr>
          <p:nvPr>
            <p:ph type="subTitle" idx="1"/>
          </p:nvPr>
        </p:nvSpPr>
        <p:spPr>
          <a:xfrm rot="19140000">
            <a:off x="1327211" y="2427953"/>
            <a:ext cx="6511131" cy="679636"/>
          </a:xfrm>
        </p:spPr>
        <p:txBody>
          <a:bodyPr>
            <a:normAutofit/>
          </a:bodyPr>
          <a:lstStyle/>
          <a:p>
            <a:r>
              <a:rPr lang="en-US" dirty="0" smtClean="0"/>
              <a:t>presentation BY SUNNY PATEL, DARIA POTAPOVA, RYAN RICHARDS</a:t>
            </a:r>
          </a:p>
          <a:p>
            <a:endParaRPr lang="en-US" dirty="0"/>
          </a:p>
        </p:txBody>
      </p:sp>
    </p:spTree>
    <p:extLst>
      <p:ext uri="{BB962C8B-B14F-4D97-AF65-F5344CB8AC3E}">
        <p14:creationId xmlns:p14="http://schemas.microsoft.com/office/powerpoint/2010/main" val="1721068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Governments Response to hackers (cont’d)</a:t>
            </a:r>
            <a:endParaRPr lang="en-US" sz="2600" dirty="0"/>
          </a:p>
        </p:txBody>
      </p:sp>
      <p:sp>
        <p:nvSpPr>
          <p:cNvPr id="3" name="Content Placeholder 2"/>
          <p:cNvSpPr>
            <a:spLocks noGrp="1"/>
          </p:cNvSpPr>
          <p:nvPr>
            <p:ph idx="1"/>
          </p:nvPr>
        </p:nvSpPr>
        <p:spPr>
          <a:xfrm>
            <a:off x="321940" y="1100627"/>
            <a:ext cx="8495648" cy="5214010"/>
          </a:xfrm>
        </p:spPr>
        <p:txBody>
          <a:bodyPr/>
          <a:lstStyle/>
          <a:p>
            <a:r>
              <a:rPr lang="en-US" sz="2000" dirty="0" smtClean="0"/>
              <a:t>United States</a:t>
            </a:r>
          </a:p>
          <a:p>
            <a:pPr>
              <a:buFont typeface="Arial"/>
              <a:buChar char="•"/>
            </a:pPr>
            <a:r>
              <a:rPr lang="en-US" sz="2000" dirty="0" smtClean="0"/>
              <a:t>In 2008, then-President </a:t>
            </a:r>
            <a:r>
              <a:rPr lang="en-US" sz="2000" dirty="0"/>
              <a:t>Bush </a:t>
            </a:r>
            <a:r>
              <a:rPr lang="en-US" sz="2000" dirty="0" smtClean="0"/>
              <a:t>created </a:t>
            </a:r>
            <a:r>
              <a:rPr lang="en-US" sz="2000" dirty="0"/>
              <a:t>the Comprehensive National </a:t>
            </a:r>
            <a:r>
              <a:rPr lang="en-US" sz="2000" dirty="0" err="1"/>
              <a:t>Cybersecurity</a:t>
            </a:r>
            <a:r>
              <a:rPr lang="en-US" sz="2000" dirty="0"/>
              <a:t> Initiative (</a:t>
            </a:r>
            <a:r>
              <a:rPr lang="en-US" sz="2000" dirty="0" smtClean="0"/>
              <a:t>CNCI)</a:t>
            </a:r>
          </a:p>
          <a:p>
            <a:pPr lvl="3">
              <a:buFont typeface="Arial"/>
              <a:buChar char="•"/>
            </a:pPr>
            <a:r>
              <a:rPr lang="en-US" sz="2000" dirty="0"/>
              <a:t>Establishing a front line defense by creating shared situational awareness to improve the government’s ability to prevent intrusions </a:t>
            </a:r>
            <a:endParaRPr lang="en-US" sz="2000" dirty="0" smtClean="0"/>
          </a:p>
          <a:p>
            <a:pPr marL="0" lvl="1" indent="0">
              <a:buNone/>
            </a:pPr>
            <a:r>
              <a:rPr lang="en-US" sz="2000" dirty="0" smtClean="0"/>
              <a:t>Europe</a:t>
            </a:r>
          </a:p>
          <a:p>
            <a:pPr marL="342900" lvl="1" indent="-342900"/>
            <a:r>
              <a:rPr lang="en-US" sz="2000" dirty="0" smtClean="0"/>
              <a:t> Europol, </a:t>
            </a:r>
            <a:r>
              <a:rPr lang="en-US" sz="2000" dirty="0"/>
              <a:t>a European law enforcement agency </a:t>
            </a:r>
            <a:endParaRPr lang="en-US" sz="2000" dirty="0" smtClean="0"/>
          </a:p>
          <a:p>
            <a:pPr marL="800100" lvl="3" indent="-342900"/>
            <a:r>
              <a:rPr lang="en-US" sz="2000" dirty="0"/>
              <a:t>February 28, 2012</a:t>
            </a:r>
            <a:r>
              <a:rPr lang="en-US" sz="2000" dirty="0" smtClean="0"/>
              <a:t>, Europol </a:t>
            </a:r>
            <a:r>
              <a:rPr lang="en-US" sz="2000" dirty="0"/>
              <a:t>arrested four individuals in a coordinated operation against </a:t>
            </a:r>
            <a:r>
              <a:rPr lang="en-US" sz="2000" dirty="0" err="1"/>
              <a:t>hacktivists</a:t>
            </a:r>
            <a:r>
              <a:rPr lang="en-US" sz="2000" dirty="0"/>
              <a:t> claiming to be part of the Anonymous collective </a:t>
            </a:r>
            <a:endParaRPr lang="en-US" sz="2000" dirty="0" smtClean="0"/>
          </a:p>
        </p:txBody>
      </p:sp>
    </p:spTree>
    <p:extLst>
      <p:ext uri="{BB962C8B-B14F-4D97-AF65-F5344CB8AC3E}">
        <p14:creationId xmlns:p14="http://schemas.microsoft.com/office/powerpoint/2010/main" val="1412778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Governments Response to hackers (cont’d)</a:t>
            </a:r>
          </a:p>
        </p:txBody>
      </p:sp>
      <p:sp>
        <p:nvSpPr>
          <p:cNvPr id="3" name="Content Placeholder 2"/>
          <p:cNvSpPr>
            <a:spLocks noGrp="1"/>
          </p:cNvSpPr>
          <p:nvPr>
            <p:ph idx="1"/>
          </p:nvPr>
        </p:nvSpPr>
        <p:spPr>
          <a:xfrm>
            <a:off x="822960" y="1100628"/>
            <a:ext cx="7520940" cy="3979703"/>
          </a:xfrm>
        </p:spPr>
        <p:txBody>
          <a:bodyPr>
            <a:normAutofit lnSpcReduction="10000"/>
          </a:bodyPr>
          <a:lstStyle/>
          <a:p>
            <a:r>
              <a:rPr lang="en-US" sz="2000" b="0" dirty="0" smtClean="0"/>
              <a:t>Canada</a:t>
            </a:r>
            <a:endParaRPr lang="en-US" sz="2000" b="0" dirty="0"/>
          </a:p>
          <a:p>
            <a:pPr lvl="1">
              <a:buFont typeface="Arial"/>
              <a:buChar char="•"/>
            </a:pPr>
            <a:r>
              <a:rPr lang="en-US" sz="2000" dirty="0"/>
              <a:t>C</a:t>
            </a:r>
            <a:r>
              <a:rPr lang="en-US" sz="2000" dirty="0" smtClean="0"/>
              <a:t>reated </a:t>
            </a:r>
            <a:r>
              <a:rPr lang="en-US" sz="2000" dirty="0"/>
              <a:t>Canada’s Cyber Security Strategy in 2010</a:t>
            </a:r>
            <a:r>
              <a:rPr lang="en-US" sz="2000" dirty="0"/>
              <a:t> </a:t>
            </a:r>
            <a:endParaRPr lang="en-US" sz="2000" dirty="0" smtClean="0"/>
          </a:p>
          <a:p>
            <a:pPr lvl="3"/>
            <a:r>
              <a:rPr lang="en-US" sz="2000" dirty="0" smtClean="0"/>
              <a:t>Purpose is </a:t>
            </a:r>
            <a:r>
              <a:rPr lang="en-US" sz="2000" dirty="0"/>
              <a:t>to “invest in securing the Government of Canada systems, as well as partnering with other governments and with industry to ensure systems vital to Canadian security are </a:t>
            </a:r>
            <a:r>
              <a:rPr lang="en-US" sz="2000" dirty="0" smtClean="0"/>
              <a:t>protected.”</a:t>
            </a:r>
          </a:p>
          <a:p>
            <a:pPr marL="0" lvl="1" indent="0">
              <a:buNone/>
            </a:pPr>
            <a:r>
              <a:rPr lang="en-US" sz="2000" dirty="0" smtClean="0"/>
              <a:t>China</a:t>
            </a:r>
            <a:endParaRPr lang="en-US" sz="2000" dirty="0"/>
          </a:p>
          <a:p>
            <a:pPr lvl="1"/>
            <a:r>
              <a:rPr lang="en-US" sz="2000" dirty="0" smtClean="0"/>
              <a:t>Enacted new laws to fight cyber-terrorism despite controversies of China’s involvement</a:t>
            </a:r>
            <a:endParaRPr lang="en-US" sz="2000" dirty="0"/>
          </a:p>
          <a:p>
            <a:pPr lvl="3"/>
            <a:r>
              <a:rPr lang="en-US" sz="2000" dirty="0" smtClean="0"/>
              <a:t>New law enacted prosecutes the “acquisition </a:t>
            </a:r>
            <a:r>
              <a:rPr lang="en-US" sz="2000" dirty="0"/>
              <a:t>of computer system data or control of computer systems and prohibit supplying programs or tools for the purpose of intrusion into computer systems</a:t>
            </a:r>
            <a:r>
              <a:rPr lang="en-US" sz="2000" dirty="0"/>
              <a:t> </a:t>
            </a:r>
            <a:r>
              <a:rPr lang="en-US" sz="2000" dirty="0" smtClean="0"/>
              <a:t>“</a:t>
            </a:r>
            <a:endParaRPr lang="en-US" sz="2000" dirty="0"/>
          </a:p>
        </p:txBody>
      </p:sp>
    </p:spTree>
    <p:extLst>
      <p:ext uri="{BB962C8B-B14F-4D97-AF65-F5344CB8AC3E}">
        <p14:creationId xmlns:p14="http://schemas.microsoft.com/office/powerpoint/2010/main" val="1608030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000" dirty="0" smtClean="0"/>
              <a:t>Few simple things to protect yourself from cyber-terrorism:</a:t>
            </a:r>
          </a:p>
          <a:p>
            <a:pPr>
              <a:buFont typeface="Arial"/>
              <a:buChar char="•"/>
            </a:pPr>
            <a:r>
              <a:rPr lang="en-US" sz="2000" dirty="0" smtClean="0"/>
              <a:t>All company accounts should have passwords and the passwords should be difficult to unfold;</a:t>
            </a:r>
          </a:p>
          <a:p>
            <a:pPr>
              <a:buFont typeface="Arial"/>
              <a:buChar char="•"/>
            </a:pPr>
            <a:r>
              <a:rPr lang="en-US" sz="2000" dirty="0"/>
              <a:t>N</a:t>
            </a:r>
            <a:r>
              <a:rPr lang="en-US" sz="2000" dirty="0" smtClean="0"/>
              <a:t>etwork configurations should be changed when defects become known;</a:t>
            </a:r>
          </a:p>
          <a:p>
            <a:pPr>
              <a:buFont typeface="Arial"/>
              <a:buChar char="•"/>
            </a:pPr>
            <a:r>
              <a:rPr lang="en-US" sz="2000" dirty="0" smtClean="0"/>
              <a:t>Check with venders for upgrades and patches;</a:t>
            </a:r>
          </a:p>
          <a:p>
            <a:pPr>
              <a:buFont typeface="Arial"/>
              <a:buChar char="•"/>
            </a:pPr>
            <a:r>
              <a:rPr lang="en-US" sz="2000" dirty="0" smtClean="0"/>
              <a:t>Audit systems and check logs to help in detecting and tracing an intruder</a:t>
            </a:r>
            <a:r>
              <a:rPr lang="ru-RU" sz="2000" dirty="0"/>
              <a:t>.</a:t>
            </a:r>
            <a:endParaRPr lang="en-US" sz="2000" dirty="0" smtClean="0"/>
          </a:p>
          <a:p>
            <a:pPr>
              <a:buFont typeface="Arial"/>
              <a:buChar char="•"/>
            </a:pPr>
            <a:endParaRPr lang="en-US" sz="2000" dirty="0"/>
          </a:p>
        </p:txBody>
      </p:sp>
    </p:spTree>
    <p:extLst>
      <p:ext uri="{BB962C8B-B14F-4D97-AF65-F5344CB8AC3E}">
        <p14:creationId xmlns:p14="http://schemas.microsoft.com/office/powerpoint/2010/main" val="3363176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CYBERTERRORISM IS IMPORTANT?</a:t>
            </a:r>
            <a:endParaRPr lang="en-US" dirty="0"/>
          </a:p>
        </p:txBody>
      </p:sp>
      <p:sp>
        <p:nvSpPr>
          <p:cNvPr id="3" name="Content Placeholder 2"/>
          <p:cNvSpPr>
            <a:spLocks noGrp="1"/>
          </p:cNvSpPr>
          <p:nvPr>
            <p:ph idx="1"/>
          </p:nvPr>
        </p:nvSpPr>
        <p:spPr/>
        <p:txBody>
          <a:bodyPr/>
          <a:lstStyle/>
          <a:p>
            <a:r>
              <a:rPr lang="en-US" sz="2000" dirty="0" smtClean="0"/>
              <a:t>Cyber terrorism – the use of computing resources to imitate or coerce others. </a:t>
            </a:r>
          </a:p>
          <a:p>
            <a:pPr>
              <a:buFont typeface="Wingdings" charset="2"/>
              <a:buChar char="²"/>
            </a:pPr>
            <a:r>
              <a:rPr lang="en-US" sz="2000" dirty="0" smtClean="0"/>
              <a:t>Hacking is the leading cause of data breaches;</a:t>
            </a:r>
            <a:endParaRPr lang="ru-RU" sz="2000" dirty="0" smtClean="0"/>
          </a:p>
          <a:p>
            <a:pPr>
              <a:buFont typeface="Wingdings" charset="2"/>
              <a:buChar char="²"/>
            </a:pPr>
            <a:r>
              <a:rPr lang="en-US" sz="2000" dirty="0" smtClean="0"/>
              <a:t>Hacking groups are typically loosely affiliated</a:t>
            </a:r>
            <a:r>
              <a:rPr lang="en-US" sz="2000" dirty="0"/>
              <a:t> </a:t>
            </a:r>
            <a:r>
              <a:rPr lang="en-US" sz="2000" dirty="0" smtClean="0"/>
              <a:t>and rapidly expanding (which makes them very dangerous). </a:t>
            </a:r>
            <a:r>
              <a:rPr lang="en-US" sz="2000" b="0" dirty="0" smtClean="0"/>
              <a:t>They</a:t>
            </a:r>
            <a:r>
              <a:rPr lang="en-US" sz="2000" dirty="0" smtClean="0"/>
              <a:t> may include members from around the world and the number of members can range from tens to thousands;</a:t>
            </a:r>
          </a:p>
          <a:p>
            <a:pPr>
              <a:buFont typeface="Wingdings" charset="2"/>
              <a:buChar char="²"/>
            </a:pPr>
            <a:r>
              <a:rPr lang="en-US" sz="2000" dirty="0" smtClean="0"/>
              <a:t>Hacked data is irrelevant, biased and unreliable for auditors and accountants, which can potentially cost thousands to the companies.</a:t>
            </a:r>
          </a:p>
          <a:p>
            <a:pPr>
              <a:buFont typeface="Wingdings" charset="2"/>
              <a:buChar char="²"/>
            </a:pPr>
            <a:endParaRPr lang="en-US" dirty="0" smtClean="0"/>
          </a:p>
        </p:txBody>
      </p:sp>
    </p:spTree>
    <p:extLst>
      <p:ext uri="{BB962C8B-B14F-4D97-AF65-F5344CB8AC3E}">
        <p14:creationId xmlns:p14="http://schemas.microsoft.com/office/powerpoint/2010/main" val="290751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government’s role in cracking down cyber terrorism is important</a:t>
            </a:r>
            <a:endParaRPr lang="en-US" dirty="0"/>
          </a:p>
        </p:txBody>
      </p:sp>
      <p:sp>
        <p:nvSpPr>
          <p:cNvPr id="3" name="Content Placeholder 2"/>
          <p:cNvSpPr>
            <a:spLocks noGrp="1"/>
          </p:cNvSpPr>
          <p:nvPr>
            <p:ph idx="1"/>
          </p:nvPr>
        </p:nvSpPr>
        <p:spPr/>
        <p:txBody>
          <a:bodyPr/>
          <a:lstStyle/>
          <a:p>
            <a:endParaRPr lang="en-US" dirty="0" smtClean="0"/>
          </a:p>
          <a:p>
            <a:r>
              <a:rPr lang="en-US" sz="2000" dirty="0" smtClean="0"/>
              <a:t>Number of attacks by hackers is increasing – companies need to have effective systems of internal controls in place to prevent, detect and correct the attacks. </a:t>
            </a:r>
            <a:endParaRPr lang="ru-RU" sz="2000" dirty="0" smtClean="0"/>
          </a:p>
          <a:p>
            <a:r>
              <a:rPr lang="en-US" sz="2000" dirty="0" smtClean="0"/>
              <a:t>Companies need help in fighting those attacks.</a:t>
            </a:r>
          </a:p>
          <a:p>
            <a:r>
              <a:rPr lang="en-US" sz="2000" dirty="0" smtClean="0"/>
              <a:t>Governments need to take responsibility and crack down on these cyber terrors.</a:t>
            </a:r>
            <a:endParaRPr lang="en-US" sz="2000" dirty="0"/>
          </a:p>
        </p:txBody>
      </p:sp>
    </p:spTree>
    <p:extLst>
      <p:ext uri="{BB962C8B-B14F-4D97-AF65-F5344CB8AC3E}">
        <p14:creationId xmlns:p14="http://schemas.microsoft.com/office/powerpoint/2010/main" val="334762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Anonymous</a:t>
            </a:r>
            <a:endParaRPr lang="en-US" dirty="0"/>
          </a:p>
        </p:txBody>
      </p:sp>
      <p:sp>
        <p:nvSpPr>
          <p:cNvPr id="3" name="Content Placeholder 2"/>
          <p:cNvSpPr>
            <a:spLocks noGrp="1"/>
          </p:cNvSpPr>
          <p:nvPr>
            <p:ph idx="1"/>
          </p:nvPr>
        </p:nvSpPr>
        <p:spPr/>
        <p:txBody>
          <a:bodyPr/>
          <a:lstStyle/>
          <a:p>
            <a:pPr>
              <a:buFont typeface="Arial"/>
              <a:buChar char="•"/>
            </a:pPr>
            <a:r>
              <a:rPr lang="en-US" sz="2000" dirty="0" smtClean="0"/>
              <a:t>Emerged in 2003 on the </a:t>
            </a:r>
            <a:r>
              <a:rPr lang="en-US" sz="2000" dirty="0" err="1" smtClean="0"/>
              <a:t>imageboard</a:t>
            </a:r>
            <a:r>
              <a:rPr lang="en-US" sz="2000" dirty="0" smtClean="0"/>
              <a:t> 4chan online chat</a:t>
            </a:r>
          </a:p>
          <a:p>
            <a:pPr>
              <a:buFont typeface="Arial"/>
              <a:buChar char="•"/>
            </a:pPr>
            <a:r>
              <a:rPr lang="en-US" sz="2000" dirty="0" smtClean="0"/>
              <a:t>Has no leaders, no hierarchical structure, and no geographical epicenter</a:t>
            </a:r>
          </a:p>
          <a:p>
            <a:pPr>
              <a:buFont typeface="Arial"/>
              <a:buChar char="•"/>
            </a:pPr>
            <a:endParaRPr lang="en-US" dirty="0"/>
          </a:p>
        </p:txBody>
      </p:sp>
      <p:pic>
        <p:nvPicPr>
          <p:cNvPr id="4" name="Picture 3" descr="anonymous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6615" y="2517569"/>
            <a:ext cx="5407269" cy="4325815"/>
          </a:xfrm>
          <a:prstGeom prst="rect">
            <a:avLst/>
          </a:prstGeom>
        </p:spPr>
      </p:pic>
    </p:spTree>
    <p:extLst>
      <p:ext uri="{BB962C8B-B14F-4D97-AF65-F5344CB8AC3E}">
        <p14:creationId xmlns:p14="http://schemas.microsoft.com/office/powerpoint/2010/main" val="1819960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anonymous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sz="2000" dirty="0" smtClean="0"/>
              <a:t>Many members are motivated by freedom of information;</a:t>
            </a:r>
          </a:p>
          <a:p>
            <a:pPr>
              <a:buFont typeface="Arial"/>
              <a:buChar char="•"/>
            </a:pPr>
            <a:r>
              <a:rPr lang="en-US" sz="2000" dirty="0" smtClean="0"/>
              <a:t>Famous for coordinating a range of disconnected actions from trolling to political protests;</a:t>
            </a:r>
          </a:p>
          <a:p>
            <a:pPr>
              <a:buFont typeface="Arial"/>
              <a:buChar char="•"/>
            </a:pPr>
            <a:r>
              <a:rPr lang="en-US" sz="2000" dirty="0" smtClean="0"/>
              <a:t>Technically, the group is open to all and has no boundaries to participation;</a:t>
            </a:r>
          </a:p>
          <a:p>
            <a:pPr>
              <a:buFont typeface="Arial"/>
              <a:buChar char="•"/>
            </a:pPr>
            <a:endParaRPr lang="en-US" sz="2000" dirty="0"/>
          </a:p>
        </p:txBody>
      </p:sp>
      <p:pic>
        <p:nvPicPr>
          <p:cNvPr id="5" name="Picture 4" descr="anonymo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9355" y="2748825"/>
            <a:ext cx="4439324" cy="3606951"/>
          </a:xfrm>
          <a:prstGeom prst="rect">
            <a:avLst/>
          </a:prstGeom>
        </p:spPr>
      </p:pic>
    </p:spTree>
    <p:extLst>
      <p:ext uri="{BB962C8B-B14F-4D97-AF65-F5344CB8AC3E}">
        <p14:creationId xmlns:p14="http://schemas.microsoft.com/office/powerpoint/2010/main" val="3309561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Lulzsec</a:t>
            </a:r>
            <a:endParaRPr lang="en-US" dirty="0"/>
          </a:p>
        </p:txBody>
      </p:sp>
      <p:sp>
        <p:nvSpPr>
          <p:cNvPr id="3" name="Content Placeholder 2"/>
          <p:cNvSpPr>
            <a:spLocks noGrp="1"/>
          </p:cNvSpPr>
          <p:nvPr>
            <p:ph idx="1"/>
          </p:nvPr>
        </p:nvSpPr>
        <p:spPr>
          <a:xfrm>
            <a:off x="822960" y="1130951"/>
            <a:ext cx="7520940" cy="3579849"/>
          </a:xfrm>
        </p:spPr>
        <p:txBody>
          <a:bodyPr/>
          <a:lstStyle/>
          <a:p>
            <a:pPr>
              <a:buFont typeface="Arial"/>
              <a:buChar char="•"/>
            </a:pPr>
            <a:r>
              <a:rPr lang="en-US" sz="2000" dirty="0" smtClean="0"/>
              <a:t>Small in size, but performed significant damages;</a:t>
            </a:r>
          </a:p>
          <a:p>
            <a:pPr>
              <a:buFont typeface="Arial"/>
              <a:buChar char="•"/>
            </a:pPr>
            <a:r>
              <a:rPr lang="en-US" sz="2000" dirty="0" smtClean="0"/>
              <a:t>Main reason for attacks is for </a:t>
            </a:r>
            <a:r>
              <a:rPr lang="en-US" sz="2000" dirty="0" err="1" smtClean="0"/>
              <a:t>lulz</a:t>
            </a:r>
            <a:endParaRPr lang="en-US" sz="2000" dirty="0" smtClean="0"/>
          </a:p>
          <a:p>
            <a:pPr>
              <a:buFont typeface="Arial"/>
              <a:buChar char="•"/>
            </a:pPr>
            <a:r>
              <a:rPr lang="en-US" sz="2000" dirty="0"/>
              <a:t>H</a:t>
            </a:r>
            <a:r>
              <a:rPr lang="en-US" sz="2000" dirty="0" smtClean="0"/>
              <a:t>elped raise the public awareness about hackers</a:t>
            </a:r>
          </a:p>
          <a:p>
            <a:pPr>
              <a:buFont typeface="Arial"/>
              <a:buChar char="•"/>
            </a:pPr>
            <a:r>
              <a:rPr lang="en-US" sz="2000" dirty="0" err="1" smtClean="0"/>
              <a:t>Lulzsec</a:t>
            </a:r>
            <a:r>
              <a:rPr lang="en-US" sz="2000" dirty="0" smtClean="0"/>
              <a:t> did not participate in selling hacked information</a:t>
            </a:r>
          </a:p>
          <a:p>
            <a:pPr marL="0" indent="0"/>
            <a:endParaRPr lang="en-US" dirty="0" smtClean="0"/>
          </a:p>
        </p:txBody>
      </p:sp>
      <p:pic>
        <p:nvPicPr>
          <p:cNvPr id="4" name="Picture 3" descr="dn20649-1_3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948" y="2777139"/>
            <a:ext cx="5066359" cy="3867321"/>
          </a:xfrm>
          <a:prstGeom prst="rect">
            <a:avLst/>
          </a:prstGeom>
        </p:spPr>
      </p:pic>
    </p:spTree>
    <p:extLst>
      <p:ext uri="{BB962C8B-B14F-4D97-AF65-F5344CB8AC3E}">
        <p14:creationId xmlns:p14="http://schemas.microsoft.com/office/powerpoint/2010/main" val="286560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Red hacker alliance</a:t>
            </a:r>
            <a:endParaRPr lang="en-US" dirty="0"/>
          </a:p>
        </p:txBody>
      </p:sp>
      <p:sp>
        <p:nvSpPr>
          <p:cNvPr id="3" name="Content Placeholder 2"/>
          <p:cNvSpPr>
            <a:spLocks noGrp="1"/>
          </p:cNvSpPr>
          <p:nvPr>
            <p:ph idx="1"/>
          </p:nvPr>
        </p:nvSpPr>
        <p:spPr/>
        <p:txBody>
          <a:bodyPr/>
          <a:lstStyle/>
          <a:p>
            <a:pPr>
              <a:buFont typeface="Arial"/>
              <a:buChar char="•"/>
            </a:pPr>
            <a:r>
              <a:rPr lang="en-US" sz="2000" dirty="0" smtClean="0"/>
              <a:t>Largest hacking group in the world;</a:t>
            </a:r>
          </a:p>
          <a:p>
            <a:pPr>
              <a:buFont typeface="Arial"/>
              <a:buChar char="•"/>
            </a:pPr>
            <a:r>
              <a:rPr lang="en-US" sz="2000" dirty="0" smtClean="0"/>
              <a:t>‘an independent confederation of patriotic youth dedicated to defending China against perceived threats to national dignity’</a:t>
            </a:r>
          </a:p>
          <a:p>
            <a:pPr>
              <a:buFont typeface="Arial"/>
              <a:buChar char="•"/>
            </a:pPr>
            <a:r>
              <a:rPr lang="en-US" sz="2000" dirty="0" smtClean="0"/>
              <a:t>Was formed in response to the 1998 ethnic riots in Indonesia;</a:t>
            </a:r>
          </a:p>
          <a:p>
            <a:pPr>
              <a:buFont typeface="Arial"/>
              <a:buChar char="•"/>
            </a:pPr>
            <a:r>
              <a:rPr lang="en-US" sz="2000" dirty="0" smtClean="0"/>
              <a:t>Many consider affiliation of Chinese government to RHA;</a:t>
            </a:r>
          </a:p>
          <a:p>
            <a:pPr>
              <a:buFont typeface="Arial"/>
              <a:buChar char="•"/>
            </a:pPr>
            <a:r>
              <a:rPr lang="en-US" sz="2000" dirty="0" smtClean="0"/>
              <a:t>Since it’s origination RHA has been involved in at least five major cyber conflicts;</a:t>
            </a:r>
          </a:p>
          <a:p>
            <a:pPr>
              <a:buFont typeface="Arial"/>
              <a:buChar char="•"/>
            </a:pPr>
            <a:endParaRPr lang="en-US" dirty="0" smtClean="0"/>
          </a:p>
          <a:p>
            <a:pPr>
              <a:buFont typeface="Arial"/>
              <a:buChar char="•"/>
            </a:pPr>
            <a:endParaRPr lang="en-US" dirty="0" smtClean="0"/>
          </a:p>
          <a:p>
            <a:pPr>
              <a:buFont typeface="Arial"/>
              <a:buChar char="•"/>
            </a:pPr>
            <a:endParaRPr lang="en-US" dirty="0"/>
          </a:p>
        </p:txBody>
      </p:sp>
    </p:spTree>
    <p:extLst>
      <p:ext uri="{BB962C8B-B14F-4D97-AF65-F5344CB8AC3E}">
        <p14:creationId xmlns:p14="http://schemas.microsoft.com/office/powerpoint/2010/main" val="372371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hacker alliance</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Attacks:</a:t>
            </a:r>
          </a:p>
          <a:p>
            <a:pPr>
              <a:buFont typeface="Arial"/>
              <a:buChar char="•"/>
            </a:pPr>
            <a:r>
              <a:rPr lang="en-US" sz="2000" dirty="0" smtClean="0"/>
              <a:t>CNN </a:t>
            </a:r>
          </a:p>
          <a:p>
            <a:pPr>
              <a:buFont typeface="Arial"/>
              <a:buChar char="•"/>
            </a:pPr>
            <a:r>
              <a:rPr lang="en-US" sz="2000" dirty="0" smtClean="0"/>
              <a:t>Against the US </a:t>
            </a:r>
          </a:p>
          <a:p>
            <a:pPr marL="0" indent="0"/>
            <a:r>
              <a:rPr lang="en-US" sz="2000" dirty="0" smtClean="0"/>
              <a:t>Geological survey</a:t>
            </a:r>
          </a:p>
          <a:p>
            <a:pPr>
              <a:buFont typeface="Arial"/>
              <a:buChar char="•"/>
            </a:pPr>
            <a:r>
              <a:rPr lang="en-US" sz="2000" dirty="0" smtClean="0"/>
              <a:t>NASA</a:t>
            </a:r>
          </a:p>
          <a:p>
            <a:pPr>
              <a:buFont typeface="Arial"/>
              <a:buChar char="•"/>
            </a:pPr>
            <a:r>
              <a:rPr lang="en-US" sz="2000" dirty="0" smtClean="0"/>
              <a:t>Cornell University</a:t>
            </a:r>
          </a:p>
          <a:p>
            <a:pPr>
              <a:buFont typeface="Arial"/>
              <a:buChar char="•"/>
            </a:pPr>
            <a:r>
              <a:rPr lang="en-US" sz="2000" dirty="0" smtClean="0"/>
              <a:t>More than 100 other US </a:t>
            </a:r>
          </a:p>
          <a:p>
            <a:pPr marL="0" indent="0"/>
            <a:r>
              <a:rPr lang="en-US" sz="2000" dirty="0" smtClean="0"/>
              <a:t>government and business </a:t>
            </a:r>
          </a:p>
          <a:p>
            <a:pPr marL="0" indent="0"/>
            <a:r>
              <a:rPr lang="en-US" sz="2000" dirty="0" smtClean="0"/>
              <a:t>sites </a:t>
            </a:r>
          </a:p>
          <a:p>
            <a:pPr>
              <a:buFont typeface="Arial"/>
              <a:buChar char="•"/>
            </a:pPr>
            <a:endParaRPr lang="en-US" dirty="0"/>
          </a:p>
        </p:txBody>
      </p:sp>
      <p:pic>
        <p:nvPicPr>
          <p:cNvPr id="5" name="Picture 4" descr="7c62f28767303bbf56aac96579769349.jpg.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000" y="1100628"/>
            <a:ext cx="5080000" cy="3124200"/>
          </a:xfrm>
          <a:prstGeom prst="rect">
            <a:avLst/>
          </a:prstGeom>
        </p:spPr>
      </p:pic>
    </p:spTree>
    <p:extLst>
      <p:ext uri="{BB962C8B-B14F-4D97-AF65-F5344CB8AC3E}">
        <p14:creationId xmlns:p14="http://schemas.microsoft.com/office/powerpoint/2010/main" val="132350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responses to hackers</a:t>
            </a:r>
            <a:endParaRPr lang="en-US" dirty="0"/>
          </a:p>
        </p:txBody>
      </p:sp>
      <p:sp>
        <p:nvSpPr>
          <p:cNvPr id="3" name="Content Placeholder 2"/>
          <p:cNvSpPr>
            <a:spLocks noGrp="1"/>
          </p:cNvSpPr>
          <p:nvPr>
            <p:ph idx="1"/>
          </p:nvPr>
        </p:nvSpPr>
        <p:spPr/>
        <p:txBody>
          <a:bodyPr/>
          <a:lstStyle/>
          <a:p>
            <a:r>
              <a:rPr lang="en-US" sz="2000" dirty="0" smtClean="0"/>
              <a:t>Properly train </a:t>
            </a:r>
            <a:r>
              <a:rPr lang="en-US" sz="2000" dirty="0"/>
              <a:t>government </a:t>
            </a:r>
            <a:r>
              <a:rPr lang="en-US" sz="2000" dirty="0" smtClean="0"/>
              <a:t>personnel </a:t>
            </a:r>
          </a:p>
          <a:p>
            <a:r>
              <a:rPr lang="en-US" sz="2000" dirty="0"/>
              <a:t>I</a:t>
            </a:r>
            <a:r>
              <a:rPr lang="en-US" sz="2000" dirty="0" smtClean="0"/>
              <a:t>nvestment </a:t>
            </a:r>
            <a:r>
              <a:rPr lang="en-US" sz="2000" dirty="0"/>
              <a:t>in research and </a:t>
            </a:r>
            <a:r>
              <a:rPr lang="en-US" sz="2000" dirty="0" smtClean="0"/>
              <a:t>development</a:t>
            </a:r>
          </a:p>
          <a:p>
            <a:r>
              <a:rPr lang="en-US" sz="2000" dirty="0" smtClean="0"/>
              <a:t>Promote </a:t>
            </a:r>
            <a:r>
              <a:rPr lang="en-US" sz="2000" dirty="0"/>
              <a:t>international cooperation among </a:t>
            </a:r>
            <a:r>
              <a:rPr lang="en-US" sz="2000" dirty="0" smtClean="0"/>
              <a:t>governments; crucial </a:t>
            </a:r>
            <a:r>
              <a:rPr lang="en-US" sz="2000" dirty="0"/>
              <a:t>to fighting cyber terrorism worldwide.</a:t>
            </a:r>
          </a:p>
          <a:p>
            <a:r>
              <a:rPr lang="en-US" sz="2000" dirty="0" smtClean="0"/>
              <a:t>Raise </a:t>
            </a:r>
            <a:r>
              <a:rPr lang="en-US" sz="2000" dirty="0"/>
              <a:t>the security levels on critical accounting infrastructures, where the detection and response of an intrusion is immediate. </a:t>
            </a:r>
            <a:endParaRPr lang="en-US" sz="2000" dirty="0" smtClean="0"/>
          </a:p>
          <a:p>
            <a:endParaRPr lang="en-US" sz="2000" dirty="0" smtClean="0"/>
          </a:p>
          <a:p>
            <a:endParaRPr lang="en-US" sz="2000" dirty="0"/>
          </a:p>
        </p:txBody>
      </p:sp>
      <p:pic>
        <p:nvPicPr>
          <p:cNvPr id="4" name="Picture 3"/>
          <p:cNvPicPr>
            <a:picLocks noChangeAspect="1"/>
          </p:cNvPicPr>
          <p:nvPr/>
        </p:nvPicPr>
        <p:blipFill>
          <a:blip r:embed="rId2"/>
          <a:stretch>
            <a:fillRect/>
          </a:stretch>
        </p:blipFill>
        <p:spPr>
          <a:xfrm>
            <a:off x="2819152" y="3738694"/>
            <a:ext cx="3340116" cy="2672093"/>
          </a:xfrm>
          <a:prstGeom prst="rect">
            <a:avLst/>
          </a:prstGeom>
        </p:spPr>
      </p:pic>
    </p:spTree>
    <p:extLst>
      <p:ext uri="{BB962C8B-B14F-4D97-AF65-F5344CB8AC3E}">
        <p14:creationId xmlns:p14="http://schemas.microsoft.com/office/powerpoint/2010/main" val="14099269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310</TotalTime>
  <Words>1523</Words>
  <Application>Microsoft Macintosh PowerPoint</Application>
  <PresentationFormat>On-screen Show (4:3)</PresentationFormat>
  <Paragraphs>82</Paragraphs>
  <Slides>12</Slides>
  <Notes>7</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Cracking down on international cyberterrorism</vt:lpstr>
      <vt:lpstr>WHY CYBERTERRORISM IS IMPORTANT?</vt:lpstr>
      <vt:lpstr>Why government’s role in cracking down cyber terrorism is important</vt:lpstr>
      <vt:lpstr>Anonymous</vt:lpstr>
      <vt:lpstr>anonymous</vt:lpstr>
      <vt:lpstr>Lulzsec</vt:lpstr>
      <vt:lpstr>Red hacker alliance</vt:lpstr>
      <vt:lpstr>Red hacker alliance</vt:lpstr>
      <vt:lpstr>Government responses to hackers</vt:lpstr>
      <vt:lpstr>Governments Response to hackers (cont’d)</vt:lpstr>
      <vt:lpstr>Governments Response to hackers (cont’d)</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Cracking down on international cyberterrorism</dc:title>
  <dc:creator>Daria Potapova</dc:creator>
  <cp:lastModifiedBy>a b</cp:lastModifiedBy>
  <cp:revision>36</cp:revision>
  <dcterms:created xsi:type="dcterms:W3CDTF">2012-04-11T02:01:15Z</dcterms:created>
  <dcterms:modified xsi:type="dcterms:W3CDTF">2012-04-18T23:34:24Z</dcterms:modified>
</cp:coreProperties>
</file>